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8" r:id="rId5"/>
    <p:sldId id="273" r:id="rId6"/>
    <p:sldId id="275" r:id="rId7"/>
    <p:sldId id="289" r:id="rId8"/>
    <p:sldId id="281" r:id="rId9"/>
    <p:sldId id="290" r:id="rId10"/>
    <p:sldId id="287" r:id="rId11"/>
    <p:sldId id="276" r:id="rId12"/>
    <p:sldId id="291" r:id="rId13"/>
    <p:sldId id="267" r:id="rId14"/>
    <p:sldId id="292" r:id="rId15"/>
    <p:sldId id="293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94" autoAdjust="0"/>
  </p:normalViewPr>
  <p:slideViewPr>
    <p:cSldViewPr snapToGrid="0">
      <p:cViewPr>
        <p:scale>
          <a:sx n="100" d="100"/>
          <a:sy n="100" d="100"/>
        </p:scale>
        <p:origin x="45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1397358"/>
          </a:xfrm>
          <a:noFill/>
        </p:spPr>
        <p:txBody>
          <a:bodyPr>
            <a:noAutofit/>
          </a:bodyPr>
          <a:lstStyle/>
          <a:p>
            <a:r>
              <a:rPr lang="en-US" dirty="0"/>
              <a:t>Store Sales Analytics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7675A-3DF2-13FB-2EA6-A80217F2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2011"/>
            <a:ext cx="3069722" cy="585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A4088F-2CA1-9581-FC5D-25D59E3C6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197" y="6183250"/>
            <a:ext cx="671848" cy="67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9FDD2-6A9E-49D8-2FE2-672767CB258F}"/>
              </a:ext>
            </a:extLst>
          </p:cNvPr>
          <p:cNvSpPr txBox="1"/>
          <p:nvPr/>
        </p:nvSpPr>
        <p:spPr>
          <a:xfrm>
            <a:off x="7349007" y="3429000"/>
            <a:ext cx="3945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Guided By- </a:t>
            </a:r>
            <a:r>
              <a:rPr lang="en-US" b="1" dirty="0"/>
              <a:t>Aditya Jain</a:t>
            </a:r>
          </a:p>
          <a:p>
            <a:pPr marL="0" indent="0">
              <a:buNone/>
            </a:pPr>
            <a:r>
              <a:rPr lang="en-US" dirty="0"/>
              <a:t>~ 20DIT059  Malav Patel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4A7CD-BF26-13AC-AEFC-160C8699A969}"/>
              </a:ext>
            </a:extLst>
          </p:cNvPr>
          <p:cNvSpPr txBox="1"/>
          <p:nvPr/>
        </p:nvSpPr>
        <p:spPr>
          <a:xfrm>
            <a:off x="10130845" y="784469"/>
            <a:ext cx="1209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17 Feb 2024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76885FB-EAFE-7C22-0F12-F51C0FB7A3D8}"/>
              </a:ext>
            </a:extLst>
          </p:cNvPr>
          <p:cNvSpPr/>
          <p:nvPr/>
        </p:nvSpPr>
        <p:spPr>
          <a:xfrm>
            <a:off x="6153150" y="1229507"/>
            <a:ext cx="5937250" cy="4629150"/>
          </a:xfrm>
          <a:prstGeom prst="roundRect">
            <a:avLst>
              <a:gd name="adj" fmla="val 3635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712B76-A4FB-5B87-9278-B4C15B862850}"/>
              </a:ext>
            </a:extLst>
          </p:cNvPr>
          <p:cNvSpPr/>
          <p:nvPr/>
        </p:nvSpPr>
        <p:spPr>
          <a:xfrm>
            <a:off x="9291220" y="1785132"/>
            <a:ext cx="1797050" cy="175895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9753C7-83A8-3F62-AC2D-62E513C34F1B}"/>
              </a:ext>
            </a:extLst>
          </p:cNvPr>
          <p:cNvSpPr/>
          <p:nvPr/>
        </p:nvSpPr>
        <p:spPr>
          <a:xfrm>
            <a:off x="7030189" y="1785132"/>
            <a:ext cx="1797050" cy="175895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074CAF-5A14-3D04-C68A-5C65F1F5CE7C}"/>
              </a:ext>
            </a:extLst>
          </p:cNvPr>
          <p:cNvSpPr/>
          <p:nvPr/>
        </p:nvSpPr>
        <p:spPr>
          <a:xfrm>
            <a:off x="2094777" y="3746501"/>
            <a:ext cx="1797050" cy="175895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EC042B-A224-FCD1-4476-1BCE8DC1D1C5}"/>
              </a:ext>
            </a:extLst>
          </p:cNvPr>
          <p:cNvSpPr/>
          <p:nvPr/>
        </p:nvSpPr>
        <p:spPr>
          <a:xfrm>
            <a:off x="3184525" y="1605756"/>
            <a:ext cx="1797050" cy="175895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EAA7B4-A6BB-7A76-987C-DFFC64F30E24}"/>
              </a:ext>
            </a:extLst>
          </p:cNvPr>
          <p:cNvSpPr/>
          <p:nvPr/>
        </p:nvSpPr>
        <p:spPr>
          <a:xfrm>
            <a:off x="863600" y="1670050"/>
            <a:ext cx="1797050" cy="175895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C842E0-8C4D-D8DB-2D6C-69DF0AD77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63" y="1790700"/>
            <a:ext cx="132080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2239C-B8B9-B132-6958-BFFE7AA77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02" y="1858963"/>
            <a:ext cx="2224505" cy="12525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3FDB0-965D-2B29-D4B0-3C83431A1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63" y="3999707"/>
            <a:ext cx="1126570" cy="1252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0476ED-389B-17A5-8626-9ECE00448C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70"/>
          <a:stretch/>
        </p:blipFill>
        <p:spPr>
          <a:xfrm>
            <a:off x="6974195" y="1785132"/>
            <a:ext cx="1909038" cy="16843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E0FE27-9FD3-CD5C-D490-52E440DDD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32" y="1858963"/>
            <a:ext cx="1431925" cy="13784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77EFC2-8A9F-81EF-20C2-3D691C9A4DF1}"/>
              </a:ext>
            </a:extLst>
          </p:cNvPr>
          <p:cNvSpPr txBox="1"/>
          <p:nvPr/>
        </p:nvSpPr>
        <p:spPr>
          <a:xfrm>
            <a:off x="7173927" y="3544082"/>
            <a:ext cx="1709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5">
                    <a:lumMod val="75000"/>
                  </a:schemeClr>
                </a:solidFill>
              </a:rPr>
              <a:t>Business understanding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4E04AE-4763-EF32-5D99-7B63FBEE23E0}"/>
              </a:ext>
            </a:extLst>
          </p:cNvPr>
          <p:cNvSpPr txBox="1"/>
          <p:nvPr/>
        </p:nvSpPr>
        <p:spPr>
          <a:xfrm>
            <a:off x="9378964" y="3544082"/>
            <a:ext cx="1709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accent5">
                    <a:lumMod val="75000"/>
                  </a:schemeClr>
                </a:solidFill>
              </a:rPr>
              <a:t>communication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5C37DA-D746-6EAC-F9D4-2CC85B110666}"/>
              </a:ext>
            </a:extLst>
          </p:cNvPr>
          <p:cNvSpPr/>
          <p:nvPr/>
        </p:nvSpPr>
        <p:spPr>
          <a:xfrm>
            <a:off x="92335" y="1229507"/>
            <a:ext cx="5937250" cy="4629150"/>
          </a:xfrm>
          <a:prstGeom prst="roundRect">
            <a:avLst>
              <a:gd name="adj" fmla="val 4184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34AEC4-CD79-D9D7-2A72-A2A20DEA03C8}"/>
              </a:ext>
            </a:extLst>
          </p:cNvPr>
          <p:cNvSpPr txBox="1"/>
          <p:nvPr/>
        </p:nvSpPr>
        <p:spPr>
          <a:xfrm>
            <a:off x="9291220" y="5204350"/>
            <a:ext cx="261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~ Non-Technical Skills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20C702-6363-B263-C88B-9B6CBA359BB0}"/>
              </a:ext>
            </a:extLst>
          </p:cNvPr>
          <p:cNvSpPr txBox="1"/>
          <p:nvPr/>
        </p:nvSpPr>
        <p:spPr>
          <a:xfrm>
            <a:off x="3937912" y="5262723"/>
            <a:ext cx="222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~ Technical Skills</a:t>
            </a:r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392A2-2671-B76A-3983-28077E7E7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154D39-9A00-4AF8-31CC-392F8E68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86" y="212559"/>
            <a:ext cx="9277827" cy="6432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498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A319BF-FD75-4D1E-233E-CD4028E21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6893DF-B48F-391B-48A4-235CDBD1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9" y="321128"/>
            <a:ext cx="10672763" cy="6098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D8AEEE-AC52-C51C-211A-AD39772D75B3}"/>
              </a:ext>
            </a:extLst>
          </p:cNvPr>
          <p:cNvSpPr txBox="1"/>
          <p:nvPr/>
        </p:nvSpPr>
        <p:spPr>
          <a:xfrm>
            <a:off x="1022350" y="615950"/>
            <a:ext cx="456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5">
                    <a:lumMod val="75000"/>
                  </a:schemeClr>
                </a:solidFill>
              </a:rPr>
              <a:t>How do you think implementing real-time inventory tracking would impact your daily operations?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7F509E-8D78-AC40-3ED4-37E7967DFB12}"/>
              </a:ext>
            </a:extLst>
          </p:cNvPr>
          <p:cNvSpPr txBox="1"/>
          <p:nvPr/>
        </p:nvSpPr>
        <p:spPr>
          <a:xfrm>
            <a:off x="4551361" y="5544204"/>
            <a:ext cx="545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/>
                </a:solidFill>
              </a:rPr>
              <a:t>Is the UI (User Interface) of Power BI more important, or is any other factor crucial?</a:t>
            </a:r>
            <a:endParaRPr lang="en-IN" sz="14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77A56C-84A7-D815-D987-45AF8E026E38}"/>
              </a:ext>
            </a:extLst>
          </p:cNvPr>
          <p:cNvSpPr txBox="1"/>
          <p:nvPr/>
        </p:nvSpPr>
        <p:spPr>
          <a:xfrm>
            <a:off x="7278686" y="2905780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5">
                    <a:lumMod val="75000"/>
                  </a:schemeClr>
                </a:solidFill>
              </a:rPr>
              <a:t>How do you plan to measure the success of your project?</a:t>
            </a:r>
            <a:endParaRPr lang="en-IN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0DDE7-2496-2C7E-660F-6DB42EA62CB5}"/>
              </a:ext>
            </a:extLst>
          </p:cNvPr>
          <p:cNvSpPr txBox="1"/>
          <p:nvPr/>
        </p:nvSpPr>
        <p:spPr>
          <a:xfrm>
            <a:off x="641349" y="3429000"/>
            <a:ext cx="545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/>
                </a:solidFill>
              </a:rPr>
              <a:t>Can you discuss any potential challenges or risks that might affect the outcome of your project?</a:t>
            </a:r>
            <a:endParaRPr lang="en-IN" sz="14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FA2B4-1B00-2BE4-2CD3-3D5D6EB07A28}"/>
              </a:ext>
            </a:extLst>
          </p:cNvPr>
          <p:cNvSpPr txBox="1"/>
          <p:nvPr/>
        </p:nvSpPr>
        <p:spPr>
          <a:xfrm>
            <a:off x="5473700" y="1404610"/>
            <a:ext cx="43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2"/>
                </a:solidFill>
              </a:rPr>
              <a:t>How do you anticipate your project will benefit the client's sales and inventory management processes?</a:t>
            </a:r>
            <a:endParaRPr lang="en-IN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3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729CC-29B3-5AD6-837A-AE1E2D11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8A2071-C9D4-A650-E97D-C1C8695BB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82550"/>
            <a:ext cx="6775450" cy="6775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953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Requirement Gathering</a:t>
            </a:r>
          </a:p>
          <a:p>
            <a:r>
              <a:rPr lang="en-US" dirty="0"/>
              <a:t>Target Audience</a:t>
            </a:r>
          </a:p>
          <a:p>
            <a:r>
              <a:rPr lang="en-US" dirty="0"/>
              <a:t>Tools and Technology </a:t>
            </a:r>
          </a:p>
          <a:p>
            <a:r>
              <a:rPr lang="en-US" dirty="0"/>
              <a:t>Ask a Question?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 dirty="0"/>
              <a:t>Introduction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F9E9A46-A84E-E3E9-0D62-BC825287F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r="1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C16E-6984-6053-7D80-B3C1B4B77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9B99-7F39-910D-1A62-5FE096CD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006"/>
            <a:ext cx="3398949" cy="609186"/>
          </a:xfrm>
          <a:noFill/>
        </p:spPr>
        <p:txBody>
          <a:bodyPr anchor="b"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FEAE78-2907-7BC9-5568-205A2F55FE31}"/>
              </a:ext>
            </a:extLst>
          </p:cNvPr>
          <p:cNvSpPr txBox="1">
            <a:spLocks/>
          </p:cNvSpPr>
          <p:nvPr/>
        </p:nvSpPr>
        <p:spPr>
          <a:xfrm>
            <a:off x="838200" y="1459192"/>
            <a:ext cx="8790682" cy="776621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Analysing sales data from retail stores to </a:t>
            </a:r>
            <a:r>
              <a:rPr lang="en-GB" sz="2000" b="1" dirty="0"/>
              <a:t>gain insights </a:t>
            </a:r>
            <a:r>
              <a:rPr lang="en-GB" sz="2000" dirty="0"/>
              <a:t>into performance and customer behaviour.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9738D3-85AC-1629-A49E-00E2EE47B0FA}"/>
              </a:ext>
            </a:extLst>
          </p:cNvPr>
          <p:cNvSpPr txBox="1">
            <a:spLocks/>
          </p:cNvSpPr>
          <p:nvPr/>
        </p:nvSpPr>
        <p:spPr>
          <a:xfrm>
            <a:off x="8377708" y="2235813"/>
            <a:ext cx="3187521" cy="32370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*What Type of </a:t>
            </a:r>
            <a:r>
              <a:rPr lang="en-US" sz="1600" dirty="0">
                <a:solidFill>
                  <a:srgbClr val="FF0000"/>
                </a:solidFill>
              </a:rPr>
              <a:t>gain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insights</a:t>
            </a:r>
            <a:r>
              <a:rPr lang="en-US" sz="1600" dirty="0"/>
              <a:t>? </a:t>
            </a:r>
            <a:r>
              <a:rPr lang="en-IN" sz="1600" dirty="0"/>
              <a:t>🤨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D66427-8430-3CBE-E918-4A55FD663A95}"/>
              </a:ext>
            </a:extLst>
          </p:cNvPr>
          <p:cNvSpPr txBox="1">
            <a:spLocks/>
          </p:cNvSpPr>
          <p:nvPr/>
        </p:nvSpPr>
        <p:spPr>
          <a:xfrm>
            <a:off x="8519487" y="2624123"/>
            <a:ext cx="2903962" cy="776621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GB" sz="1400" dirty="0"/>
              <a:t>Identify best-selling products.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400" dirty="0"/>
              <a:t>Understand peak sales periods.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3211F4-D71A-C93C-16F1-798AF38798C2}"/>
              </a:ext>
            </a:extLst>
          </p:cNvPr>
          <p:cNvSpPr txBox="1">
            <a:spLocks/>
          </p:cNvSpPr>
          <p:nvPr/>
        </p:nvSpPr>
        <p:spPr>
          <a:xfrm>
            <a:off x="990600" y="3400744"/>
            <a:ext cx="3398949" cy="60918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94871A-0133-1D39-550A-9E988D1279E4}"/>
              </a:ext>
            </a:extLst>
          </p:cNvPr>
          <p:cNvSpPr txBox="1">
            <a:spLocks/>
          </p:cNvSpPr>
          <p:nvPr/>
        </p:nvSpPr>
        <p:spPr>
          <a:xfrm>
            <a:off x="990600" y="4009930"/>
            <a:ext cx="8790682" cy="1388879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>
                  <a:lumMod val="50000"/>
                </a:schemeClr>
              </a:buClr>
              <a:buSzPct val="100000"/>
            </a:pPr>
            <a:r>
              <a:rPr lang="en-GB" sz="2000" dirty="0"/>
              <a:t>Analyses historical sales data.</a:t>
            </a:r>
          </a:p>
          <a:p>
            <a:pPr>
              <a:buClr>
                <a:schemeClr val="accent3">
                  <a:lumMod val="50000"/>
                </a:schemeClr>
              </a:buClr>
              <a:buSzPct val="100000"/>
            </a:pPr>
            <a:r>
              <a:rPr lang="en-GB" sz="2000" dirty="0"/>
              <a:t>Identify trends and patterns.</a:t>
            </a:r>
          </a:p>
          <a:p>
            <a:pPr>
              <a:buClr>
                <a:schemeClr val="accent3">
                  <a:lumMod val="50000"/>
                </a:schemeClr>
              </a:buClr>
              <a:buSzPct val="100000"/>
            </a:pPr>
            <a:r>
              <a:rPr lang="en-GB" sz="2000" dirty="0"/>
              <a:t>Provide actionable insights for store management.</a:t>
            </a:r>
          </a:p>
          <a:p>
            <a:pPr>
              <a:buClr>
                <a:schemeClr val="accent3">
                  <a:lumMod val="50000"/>
                </a:schemeClr>
              </a:buClr>
              <a:buSzPct val="100000"/>
            </a:pPr>
            <a:r>
              <a:rPr lang="en-GB" sz="2000" dirty="0"/>
              <a:t>Create a user-friendly Power BI dashboard for the marketing team to easily interact with and gain insights.</a:t>
            </a:r>
          </a:p>
        </p:txBody>
      </p:sp>
    </p:spTree>
    <p:extLst>
      <p:ext uri="{BB962C8B-B14F-4D97-AF65-F5344CB8AC3E}">
        <p14:creationId xmlns:p14="http://schemas.microsoft.com/office/powerpoint/2010/main" val="65490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AD88A63D-E07A-15FB-BA7E-2D11B57E7CAE}"/>
              </a:ext>
            </a:extLst>
          </p:cNvPr>
          <p:cNvSpPr txBox="1">
            <a:spLocks/>
          </p:cNvSpPr>
          <p:nvPr/>
        </p:nvSpPr>
        <p:spPr>
          <a:xfrm>
            <a:off x="949748" y="762000"/>
            <a:ext cx="5166167" cy="5297348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Requirement Gathering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B78850-8BE5-708A-A2B4-9D58975F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15" y="762000"/>
            <a:ext cx="5157826" cy="53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7302F-482F-AA33-6044-3676C0439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C96E-ACAC-6C65-5F15-CF87BDFD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006"/>
            <a:ext cx="5865254" cy="609186"/>
          </a:xfrm>
          <a:noFill/>
        </p:spPr>
        <p:txBody>
          <a:bodyPr anchor="b"/>
          <a:lstStyle/>
          <a:p>
            <a:r>
              <a:rPr lang="en-US" dirty="0"/>
              <a:t>Observation Methodology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8A7FAC-86CB-BC99-BF79-6AE5AFAC120E}"/>
              </a:ext>
            </a:extLst>
          </p:cNvPr>
          <p:cNvSpPr txBox="1">
            <a:spLocks/>
          </p:cNvSpPr>
          <p:nvPr/>
        </p:nvSpPr>
        <p:spPr>
          <a:xfrm>
            <a:off x="838199" y="1459192"/>
            <a:ext cx="10727029" cy="776621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>
                  <a:lumMod val="50000"/>
                </a:schemeClr>
              </a:buClr>
            </a:pPr>
            <a:r>
              <a:rPr lang="en-GB" sz="2000" dirty="0"/>
              <a:t>Utilized </a:t>
            </a:r>
            <a:r>
              <a:rPr lang="en-GB" sz="2000" dirty="0">
                <a:solidFill>
                  <a:schemeClr val="accent3">
                    <a:lumMod val="50000"/>
                  </a:schemeClr>
                </a:solidFill>
              </a:rPr>
              <a:t>Google Meet </a:t>
            </a:r>
            <a:r>
              <a:rPr lang="en-GB" sz="2000" dirty="0"/>
              <a:t>to join client meetings remotely.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GB" sz="2000" dirty="0"/>
              <a:t>As an intern, observed client interactions without direct interaction, focusing on active </a:t>
            </a:r>
            <a:r>
              <a:rPr lang="en-GB" sz="2000" dirty="0">
                <a:solidFill>
                  <a:schemeClr val="accent3">
                    <a:lumMod val="50000"/>
                  </a:schemeClr>
                </a:solidFill>
              </a:rPr>
              <a:t>listening </a:t>
            </a:r>
            <a:r>
              <a:rPr lang="en-GB" sz="2000" dirty="0"/>
              <a:t>and </a:t>
            </a:r>
            <a:r>
              <a:rPr lang="en-GB" sz="2000" dirty="0">
                <a:solidFill>
                  <a:schemeClr val="accent3">
                    <a:lumMod val="50000"/>
                  </a:schemeClr>
                </a:solidFill>
              </a:rPr>
              <a:t>observation</a:t>
            </a:r>
            <a:r>
              <a:rPr lang="en-GB" sz="2000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CFB19E-2907-464A-59A1-FE7EF78837F8}"/>
              </a:ext>
            </a:extLst>
          </p:cNvPr>
          <p:cNvSpPr txBox="1">
            <a:spLocks/>
          </p:cNvSpPr>
          <p:nvPr/>
        </p:nvSpPr>
        <p:spPr>
          <a:xfrm>
            <a:off x="8377707" y="2521295"/>
            <a:ext cx="3187521" cy="323704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*What is </a:t>
            </a:r>
            <a:r>
              <a:rPr lang="en-US" sz="1600" dirty="0">
                <a:solidFill>
                  <a:srgbClr val="FF0000"/>
                </a:solidFill>
              </a:rPr>
              <a:t>Inventory</a:t>
            </a:r>
            <a:r>
              <a:rPr lang="en-US" sz="1600" dirty="0"/>
              <a:t>? </a:t>
            </a:r>
            <a:r>
              <a:rPr lang="en-IN" sz="1600" dirty="0"/>
              <a:t>🤨</a:t>
            </a: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6702E-0230-2CD3-FBFD-12D610B8BB0B}"/>
              </a:ext>
            </a:extLst>
          </p:cNvPr>
          <p:cNvSpPr txBox="1">
            <a:spLocks/>
          </p:cNvSpPr>
          <p:nvPr/>
        </p:nvSpPr>
        <p:spPr>
          <a:xfrm>
            <a:off x="8377707" y="2909605"/>
            <a:ext cx="3187521" cy="776621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GB" sz="1400" dirty="0"/>
              <a:t>the stock of materials that a business holds for the purpose of resale, production, or future use.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45FB5F-401E-9259-7D5D-D3E1182197D3}"/>
              </a:ext>
            </a:extLst>
          </p:cNvPr>
          <p:cNvSpPr txBox="1">
            <a:spLocks/>
          </p:cNvSpPr>
          <p:nvPr/>
        </p:nvSpPr>
        <p:spPr>
          <a:xfrm>
            <a:off x="879576" y="3686226"/>
            <a:ext cx="7110211" cy="609186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Identified Client Inventory Issues </a:t>
            </a:r>
            <a:r>
              <a:rPr lang="en-IN" sz="2800" dirty="0"/>
              <a:t>⚠️</a:t>
            </a:r>
            <a:endParaRPr lang="en-US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84C766-D18C-74F2-1DA8-02255CCA465F}"/>
              </a:ext>
            </a:extLst>
          </p:cNvPr>
          <p:cNvSpPr txBox="1">
            <a:spLocks/>
          </p:cNvSpPr>
          <p:nvPr/>
        </p:nvSpPr>
        <p:spPr>
          <a:xfrm>
            <a:off x="879576" y="4295412"/>
            <a:ext cx="10432848" cy="1837078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3">
                  <a:lumMod val="50000"/>
                </a:schemeClr>
              </a:buClr>
              <a:buSzPct val="100000"/>
            </a:pPr>
            <a:r>
              <a:rPr lang="en-GB" sz="2000" dirty="0"/>
              <a:t>Noticed a trend where companies selling products online experience fluctuations in demand due to factors like </a:t>
            </a:r>
            <a:r>
              <a:rPr lang="en-GB" sz="2000" dirty="0">
                <a:solidFill>
                  <a:schemeClr val="accent3">
                    <a:lumMod val="50000"/>
                  </a:schemeClr>
                </a:solidFill>
              </a:rPr>
              <a:t>product returns </a:t>
            </a:r>
            <a:r>
              <a:rPr lang="en-GB" sz="2000" dirty="0"/>
              <a:t>and </a:t>
            </a:r>
            <a:r>
              <a:rPr lang="en-GB" sz="2000" dirty="0">
                <a:solidFill>
                  <a:schemeClr val="accent3">
                    <a:lumMod val="50000"/>
                  </a:schemeClr>
                </a:solidFill>
              </a:rPr>
              <a:t>unpredictable market demand</a:t>
            </a:r>
            <a:r>
              <a:rPr lang="en-GB" sz="2000" dirty="0"/>
              <a:t>. </a:t>
            </a:r>
          </a:p>
          <a:p>
            <a:pPr>
              <a:buClr>
                <a:schemeClr val="accent3">
                  <a:lumMod val="50000"/>
                </a:schemeClr>
              </a:buClr>
              <a:buSzPct val="100000"/>
            </a:pPr>
            <a:r>
              <a:rPr lang="en-GB" sz="2000" dirty="0"/>
              <a:t>Proposed leveraging Power BI dashboard to provide real-time insights into inventory levels, sales trends, and demand forecasting to optimize inventory management and meet customer demands efficiently.</a:t>
            </a:r>
          </a:p>
        </p:txBody>
      </p:sp>
    </p:spTree>
    <p:extLst>
      <p:ext uri="{BB962C8B-B14F-4D97-AF65-F5344CB8AC3E}">
        <p14:creationId xmlns:p14="http://schemas.microsoft.com/office/powerpoint/2010/main" val="194212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2">
            <a:extLst>
              <a:ext uri="{FF2B5EF4-FFF2-40B4-BE49-F238E27FC236}">
                <a16:creationId xmlns:a16="http://schemas.microsoft.com/office/drawing/2014/main" id="{A1FC794D-7006-E5C9-5CA4-0A910CA7C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r="1170"/>
          <a:stretch>
            <a:fillRect/>
          </a:stretch>
        </p:blipFill>
        <p:spPr>
          <a:xfrm>
            <a:off x="6084426" y="798652"/>
            <a:ext cx="5166167" cy="5289631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5C4D6F60-9D22-E1FC-8A0E-4DF10FBF6319}"/>
              </a:ext>
            </a:extLst>
          </p:cNvPr>
          <p:cNvSpPr txBox="1">
            <a:spLocks/>
          </p:cNvSpPr>
          <p:nvPr/>
        </p:nvSpPr>
        <p:spPr>
          <a:xfrm>
            <a:off x="918259" y="769716"/>
            <a:ext cx="5166167" cy="5318567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Target Audience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611ECF-35A4-A94B-32E5-7982CC62A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60" y="769718"/>
            <a:ext cx="5176699" cy="53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7B361F-4579-759A-63CA-23CB864D67C9}"/>
              </a:ext>
            </a:extLst>
          </p:cNvPr>
          <p:cNvSpPr/>
          <p:nvPr/>
        </p:nvSpPr>
        <p:spPr>
          <a:xfrm>
            <a:off x="7426323" y="1047750"/>
            <a:ext cx="4006851" cy="429768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3B206A-3D2D-0F9C-85BB-166B994E3294}"/>
              </a:ext>
            </a:extLst>
          </p:cNvPr>
          <p:cNvSpPr/>
          <p:nvPr/>
        </p:nvSpPr>
        <p:spPr>
          <a:xfrm>
            <a:off x="666750" y="1047750"/>
            <a:ext cx="4006851" cy="429768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1" y="990119"/>
            <a:ext cx="3822699" cy="1424470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dirty="0"/>
              <a:t>Sales Team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5499" y="2503225"/>
            <a:ext cx="3822699" cy="42976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primary users of the eventual solution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Their input and requirements are crucial to ensure the solution meets their needs for sales data analysis and optimization of strategies.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E4EBD4-E4DE-02D9-8886-8E912DD78E70}"/>
              </a:ext>
            </a:extLst>
          </p:cNvPr>
          <p:cNvSpPr txBox="1">
            <a:spLocks/>
          </p:cNvSpPr>
          <p:nvPr/>
        </p:nvSpPr>
        <p:spPr>
          <a:xfrm>
            <a:off x="7518400" y="990119"/>
            <a:ext cx="3822699" cy="142447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Inventory Team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76DBD0EC-8409-F3B2-FA9D-7CB003488FB3}"/>
              </a:ext>
            </a:extLst>
          </p:cNvPr>
          <p:cNvSpPr txBox="1">
            <a:spLocks/>
          </p:cNvSpPr>
          <p:nvPr/>
        </p:nvSpPr>
        <p:spPr>
          <a:xfrm>
            <a:off x="7518400" y="2503225"/>
            <a:ext cx="3822699" cy="429768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Beneficiaries of Solution Insights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Involving the Inventory Team in the requirement gathering process ensures their challenges and requirements are addressed in the development of the solution.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B42F7-5E4B-2178-0466-92B747072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1D5C1F-7C61-B05C-B936-5EC23D26A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 dirty="0"/>
              <a:t>Tools and Technology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73755C8-57DF-B70C-AD69-C933E126E7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r="1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26824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312</TotalTime>
  <Words>363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Calibri</vt:lpstr>
      <vt:lpstr>Courier New</vt:lpstr>
      <vt:lpstr>Quire Sans Pro Light</vt:lpstr>
      <vt:lpstr>Tisa Offc Serif Pro</vt:lpstr>
      <vt:lpstr>verdana</vt:lpstr>
      <vt:lpstr>Custom</vt:lpstr>
      <vt:lpstr>Store Sales Analytics</vt:lpstr>
      <vt:lpstr>Agenda</vt:lpstr>
      <vt:lpstr>Introduction</vt:lpstr>
      <vt:lpstr>Overview</vt:lpstr>
      <vt:lpstr>PowerPoint Presentation</vt:lpstr>
      <vt:lpstr>Observation Methodology</vt:lpstr>
      <vt:lpstr>PowerPoint Presentation</vt:lpstr>
      <vt:lpstr>Sales Team</vt:lpstr>
      <vt:lpstr>Tools and Technology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Sales Analytics</dc:title>
  <dc:creator>Malav Patel</dc:creator>
  <cp:lastModifiedBy>Malav Patel</cp:lastModifiedBy>
  <cp:revision>3</cp:revision>
  <dcterms:created xsi:type="dcterms:W3CDTF">2024-02-15T17:43:52Z</dcterms:created>
  <dcterms:modified xsi:type="dcterms:W3CDTF">2024-02-16T07:46:00Z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